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37" r:id="rId3"/>
    <p:sldId id="5300194" r:id="rId4"/>
    <p:sldId id="5300177" r:id="rId5"/>
    <p:sldId id="5300178" r:id="rId6"/>
    <p:sldId id="5300195" r:id="rId8"/>
    <p:sldId id="5300196" r:id="rId9"/>
    <p:sldId id="5300224" r:id="rId10"/>
    <p:sldId id="5300232" r:id="rId11"/>
    <p:sldId id="5300228" r:id="rId12"/>
    <p:sldId id="5300214" r:id="rId13"/>
  </p:sldIdLst>
  <p:sldSz cx="12192000" cy="6858000"/>
  <p:notesSz cx="6797675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556"/>
    <a:srgbClr val="06398B"/>
    <a:srgbClr val="061D42"/>
    <a:srgbClr val="06204A"/>
    <a:srgbClr val="04142F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92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50747-50C9-4F90-801A-6D25689414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F2186-19D7-43F2-A490-45CEBD17B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prism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38"/>
            <a:ext cx="12192000" cy="6845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0" y="0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稻壳儿佳誉设计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3183" y="-967118"/>
            <a:ext cx="535317" cy="535317"/>
          </a:xfrm>
          <a:prstGeom prst="rect">
            <a:avLst/>
          </a:prstGeom>
        </p:spPr>
      </p:pic>
      <p:sp>
        <p:nvSpPr>
          <p:cNvPr id="9" name="稻壳儿佳誉设计_3"/>
          <p:cNvSpPr/>
          <p:nvPr/>
        </p:nvSpPr>
        <p:spPr>
          <a:xfrm>
            <a:off x="-12700" y="14887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稻壳儿佳誉设计_4"/>
          <p:cNvSpPr txBox="1"/>
          <p:nvPr/>
        </p:nvSpPr>
        <p:spPr>
          <a:xfrm>
            <a:off x="4501777" y="340292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警民共行 科技强警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稻壳儿佳誉设计_6"/>
          <p:cNvSpPr/>
          <p:nvPr/>
        </p:nvSpPr>
        <p:spPr>
          <a:xfrm>
            <a:off x="1768909" y="1874307"/>
            <a:ext cx="8809608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稻壳儿佳誉设计_7"/>
          <p:cNvSpPr txBox="1"/>
          <p:nvPr/>
        </p:nvSpPr>
        <p:spPr>
          <a:xfrm>
            <a:off x="1795244" y="2008531"/>
            <a:ext cx="884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>
              <a:defRPr/>
            </a:pPr>
            <a:r>
              <a:rPr lang="zh-CN" altLang="en-US" sz="3600" dirty="0" smtClean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要素报备疫情防控“到访登记”操作手册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3" name="稻壳儿佳誉设计_8"/>
          <p:cNvGrpSpPr/>
          <p:nvPr/>
        </p:nvGrpSpPr>
        <p:grpSpPr>
          <a:xfrm>
            <a:off x="5013287" y="5120565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佳誉设计_1"/>
          <p:cNvSpPr/>
          <p:nvPr/>
        </p:nvSpPr>
        <p:spPr>
          <a:xfrm>
            <a:off x="-12700" y="1450624"/>
            <a:ext cx="12192000" cy="3070576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稻壳儿佳誉设计_2"/>
          <p:cNvSpPr txBox="1"/>
          <p:nvPr/>
        </p:nvSpPr>
        <p:spPr>
          <a:xfrm>
            <a:off x="4554675" y="3238966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欢迎大家批评指正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稻壳儿佳誉设计_4"/>
          <p:cNvSpPr/>
          <p:nvPr/>
        </p:nvSpPr>
        <p:spPr>
          <a:xfrm>
            <a:off x="2087691" y="1970431"/>
            <a:ext cx="7991217" cy="923330"/>
          </a:xfrm>
          <a:prstGeom prst="roundRect">
            <a:avLst>
              <a:gd name="adj" fmla="val 4227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7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稻壳儿佳誉设计_5"/>
          <p:cNvSpPr txBox="1"/>
          <p:nvPr/>
        </p:nvSpPr>
        <p:spPr>
          <a:xfrm>
            <a:off x="2343251" y="1970431"/>
            <a:ext cx="748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110"/>
            <a:r>
              <a:rPr lang="zh-CN" altLang="en-US" sz="5400" b="1" dirty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感谢</a:t>
            </a:r>
            <a:r>
              <a:rPr lang="zh-CN" altLang="en-US" sz="5400" b="1" dirty="0" smtClean="0">
                <a:solidFill>
                  <a:prstClr val="black"/>
                </a:solidFill>
                <a:latin typeface="方正粗圆简体" pitchFamily="2" charset="-122"/>
                <a:ea typeface="方正粗圆简体" pitchFamily="2" charset="-122"/>
              </a:rPr>
              <a:t>大家观看</a:t>
            </a:r>
            <a:endParaRPr lang="zh-CN" altLang="en-US" sz="5400" b="1" dirty="0">
              <a:solidFill>
                <a:prstClr val="black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grpSp>
        <p:nvGrpSpPr>
          <p:cNvPr id="43" name="稻壳儿佳誉设计_6"/>
          <p:cNvGrpSpPr/>
          <p:nvPr/>
        </p:nvGrpSpPr>
        <p:grpSpPr>
          <a:xfrm>
            <a:off x="0" y="6420912"/>
            <a:ext cx="2317827" cy="330556"/>
            <a:chOff x="4669959" y="5323765"/>
            <a:chExt cx="2317827" cy="330556"/>
          </a:xfrm>
        </p:grpSpPr>
        <p:grpSp>
          <p:nvGrpSpPr>
            <p:cNvPr id="44" name="组合 43"/>
            <p:cNvGrpSpPr/>
            <p:nvPr/>
          </p:nvGrpSpPr>
          <p:grpSpPr>
            <a:xfrm>
              <a:off x="5946987" y="5323765"/>
              <a:ext cx="330560" cy="330556"/>
              <a:chOff x="5196486" y="5946187"/>
              <a:chExt cx="305647" cy="305644"/>
            </a:xfrm>
          </p:grpSpPr>
          <p:grpSp>
            <p:nvGrpSpPr>
              <p:cNvPr id="60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657226" y="5323765"/>
              <a:ext cx="330560" cy="330556"/>
              <a:chOff x="5638883" y="5946187"/>
              <a:chExt cx="305647" cy="305644"/>
            </a:xfrm>
          </p:grpSpPr>
          <p:grpSp>
            <p:nvGrpSpPr>
              <p:cNvPr id="56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2935" tIns="41468" rIns="82935" bIns="41468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69959" y="5323765"/>
              <a:ext cx="330560" cy="330556"/>
              <a:chOff x="4299766" y="5946187"/>
              <a:chExt cx="305647" cy="305644"/>
            </a:xfrm>
          </p:grpSpPr>
          <p:grpSp>
            <p:nvGrpSpPr>
              <p:cNvPr id="52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3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299193" y="5323765"/>
              <a:ext cx="330560" cy="330556"/>
              <a:chOff x="4740390" y="5946187"/>
              <a:chExt cx="305647" cy="305644"/>
            </a:xfrm>
          </p:grpSpPr>
          <p:grpSp>
            <p:nvGrpSpPr>
              <p:cNvPr id="48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rgbClr val="063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07110"/>
                  <a:endParaRPr lang="zh-CN" altLang="en-US" sz="320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73480" tIns="36740" rIns="73480" bIns="36740" numCol="1" anchor="t" anchorCtr="0" compatLnSpc="1"/>
              <a:lstStyle/>
              <a:p>
                <a:pPr defTabSz="1007110"/>
                <a:endParaRPr lang="zh-CN" altLang="en-US" sz="3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77" y="26974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稻壳儿佳誉设计_2"/>
          <p:cNvSpPr/>
          <p:nvPr/>
        </p:nvSpPr>
        <p:spPr>
          <a:xfrm>
            <a:off x="333" y="1"/>
            <a:ext cx="12191333" cy="1933002"/>
          </a:xfrm>
          <a:prstGeom prst="rect">
            <a:avLst/>
          </a:prstGeom>
          <a:gradFill>
            <a:gsLst>
              <a:gs pos="0">
                <a:srgbClr val="061D42"/>
              </a:gs>
              <a:gs pos="67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稻壳儿佳誉设计_3"/>
          <p:cNvSpPr txBox="1"/>
          <p:nvPr/>
        </p:nvSpPr>
        <p:spPr>
          <a:xfrm>
            <a:off x="3797706" y="656192"/>
            <a:ext cx="457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kumimoji="0" lang="en-US" altLang="zh-CN" sz="4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kumimoji="0" lang="en-US" altLang="zh-CN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Contents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稻壳儿佳誉设计_8"/>
          <p:cNvSpPr txBox="1">
            <a:spLocks noChangeArrowheads="1"/>
          </p:cNvSpPr>
          <p:nvPr/>
        </p:nvSpPr>
        <p:spPr bwMode="auto">
          <a:xfrm>
            <a:off x="2030409" y="4063766"/>
            <a:ext cx="33626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l" defTabSz="913765"/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稻壳儿佳誉设计_10"/>
          <p:cNvSpPr txBox="1">
            <a:spLocks noChangeArrowheads="1"/>
          </p:cNvSpPr>
          <p:nvPr/>
        </p:nvSpPr>
        <p:spPr bwMode="auto">
          <a:xfrm>
            <a:off x="7695540" y="4063766"/>
            <a:ext cx="36212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l" defTabSz="913765"/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操作指南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稻壳儿佳誉设计_12"/>
          <p:cNvSpPr/>
          <p:nvPr/>
        </p:nvSpPr>
        <p:spPr>
          <a:xfrm>
            <a:off x="1101657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稻壳儿佳誉设计_13"/>
          <p:cNvSpPr/>
          <p:nvPr/>
        </p:nvSpPr>
        <p:spPr>
          <a:xfrm>
            <a:off x="1029911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稻壳儿佳誉设计_14"/>
          <p:cNvSpPr txBox="1"/>
          <p:nvPr/>
        </p:nvSpPr>
        <p:spPr>
          <a:xfrm>
            <a:off x="986534" y="3879388"/>
            <a:ext cx="784066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01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  <p:sp>
        <p:nvSpPr>
          <p:cNvPr id="34" name="稻壳儿佳誉设计_18"/>
          <p:cNvSpPr/>
          <p:nvPr/>
        </p:nvSpPr>
        <p:spPr>
          <a:xfrm>
            <a:off x="6895299" y="3925700"/>
            <a:ext cx="703322" cy="769267"/>
          </a:xfrm>
          <a:prstGeom prst="rect">
            <a:avLst/>
          </a:prstGeom>
          <a:noFill/>
          <a:ln w="3175">
            <a:solidFill>
              <a:srgbClr val="06255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稻壳儿佳誉设计_19"/>
          <p:cNvSpPr/>
          <p:nvPr/>
        </p:nvSpPr>
        <p:spPr>
          <a:xfrm>
            <a:off x="6823553" y="3890672"/>
            <a:ext cx="732604" cy="745825"/>
          </a:xfrm>
          <a:prstGeom prst="rect">
            <a:avLst/>
          </a:prstGeom>
          <a:solidFill>
            <a:srgbClr val="0639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4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稻壳儿佳誉设计_20"/>
          <p:cNvSpPr txBox="1"/>
          <p:nvPr/>
        </p:nvSpPr>
        <p:spPr>
          <a:xfrm>
            <a:off x="6798981" y="3860339"/>
            <a:ext cx="818690" cy="7800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  <a:cs typeface="FrankRuehl" panose="020E0503060101010101" pitchFamily="34" charset="-79"/>
              </a:rPr>
              <a:t>02</a:t>
            </a:r>
            <a:endParaRPr lang="zh-CN" altLang="en-US" sz="4000" dirty="0">
              <a:solidFill>
                <a:schemeClr val="bg1"/>
              </a:solidFill>
              <a:effectLst/>
              <a:latin typeface="思源黑体 CN Bold" panose="020B0800000000000000" pitchFamily="34" charset="-122"/>
              <a:ea typeface="思源黑体 CN Bold" panose="020B0800000000000000" pitchFamily="34" charset="-122"/>
              <a:cs typeface="FrankRuehl" panose="020E050306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1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3" y="2823149"/>
            <a:ext cx="5129568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场所生成二维码操作指南</a:t>
            </a:r>
            <a:endParaRPr lang="zh-CN" altLang="en-US" sz="3200" b="1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4735096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微信搜索小程序“要素报备”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5" y="1666908"/>
            <a:ext cx="2124323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727" y="1666908"/>
            <a:ext cx="2124322" cy="44060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4744464" y="190220"/>
            <a:ext cx="2706834" cy="478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授予权限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3816713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箭头: 右 80"/>
          <p:cNvSpPr/>
          <p:nvPr/>
        </p:nvSpPr>
        <p:spPr>
          <a:xfrm>
            <a:off x="7609539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4" y="1666908"/>
            <a:ext cx="2124322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5" y="1666908"/>
            <a:ext cx="2124323" cy="4406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25" y="1666908"/>
            <a:ext cx="2124322" cy="44060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520" y="985421"/>
            <a:ext cx="2834585" cy="5872579"/>
          </a:xfrm>
          <a:prstGeom prst="rect">
            <a:avLst/>
          </a:prstGeom>
        </p:spPr>
      </p:pic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2776756" y="123108"/>
            <a:ext cx="5656054" cy="771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填写个人信息及场所地址</a:t>
            </a:r>
            <a:endParaRPr lang="en-US" altLang="zh-CN" sz="2655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（个人信息应填写场所负责人或管理人员）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注: 线形 2"/>
          <p:cNvSpPr/>
          <p:nvPr/>
        </p:nvSpPr>
        <p:spPr>
          <a:xfrm>
            <a:off x="0" y="3151573"/>
            <a:ext cx="1867197" cy="649678"/>
          </a:xfrm>
          <a:prstGeom prst="borderCallout1">
            <a:avLst>
              <a:gd name="adj1" fmla="val 48795"/>
              <a:gd name="adj2" fmla="val 141694"/>
              <a:gd name="adj3" fmla="val 49675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可自动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获取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注: 线形 2"/>
          <p:cNvSpPr/>
          <p:nvPr/>
        </p:nvSpPr>
        <p:spPr>
          <a:xfrm>
            <a:off x="10129494" y="4360416"/>
            <a:ext cx="1867197" cy="649678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点击到访登记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0800000">
            <a:off x="9606291" y="4678531"/>
            <a:ext cx="816819" cy="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050173" y="3112316"/>
            <a:ext cx="1409350" cy="610467"/>
            <a:chOff x="4941116" y="2776756"/>
            <a:chExt cx="1409350" cy="610467"/>
          </a:xfrm>
        </p:grpSpPr>
        <p:sp>
          <p:nvSpPr>
            <p:cNvPr id="11" name="右箭头 10"/>
            <p:cNvSpPr/>
            <p:nvPr/>
          </p:nvSpPr>
          <p:spPr>
            <a:xfrm>
              <a:off x="5075340" y="2776756"/>
              <a:ext cx="1275126" cy="6104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941116" y="2942331"/>
              <a:ext cx="13254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注册完成后</a:t>
              </a:r>
              <a:endParaRPr lang="en-GB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256" y="1023457"/>
            <a:ext cx="2708638" cy="58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702804" y="4437777"/>
            <a:ext cx="2910979" cy="436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0" y="0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稻壳儿佳誉设计_2"/>
          <p:cNvSpPr/>
          <p:nvPr/>
        </p:nvSpPr>
        <p:spPr>
          <a:xfrm>
            <a:off x="3827823" y="296751"/>
            <a:ext cx="5404954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添加场所生成二维码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769151" y="3521723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/>
          <p:cNvSpPr/>
          <p:nvPr/>
        </p:nvSpPr>
        <p:spPr>
          <a:xfrm>
            <a:off x="7869502" y="3530600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136" y="1006900"/>
            <a:ext cx="2767561" cy="5740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475" y="1025878"/>
            <a:ext cx="2743198" cy="57033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9" name="标注: 线形 2"/>
          <p:cNvSpPr/>
          <p:nvPr/>
        </p:nvSpPr>
        <p:spPr>
          <a:xfrm>
            <a:off x="8851037" y="1979721"/>
            <a:ext cx="3036163" cy="3364636"/>
          </a:xfrm>
          <a:prstGeom prst="borderCallout1">
            <a:avLst>
              <a:gd name="adj1" fmla="val 44695"/>
              <a:gd name="adj2" fmla="val 100329"/>
              <a:gd name="adj3" fmla="val 45576"/>
              <a:gd name="adj4" fmla="val 99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添加场所后，绑定场所即可查看到场所二维码，将生成的二维码打印粘贴在模板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上，出示给到访人员扫码，也可保存到相册或打印出来使用。</a:t>
            </a:r>
            <a:endParaRPr lang="en-GB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稻壳儿佳誉设计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78" y="296176"/>
            <a:ext cx="8004239" cy="4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佳誉设计_2"/>
          <p:cNvSpPr/>
          <p:nvPr/>
        </p:nvSpPr>
        <p:spPr>
          <a:xfrm>
            <a:off x="1" y="1924678"/>
            <a:ext cx="12204700" cy="2952122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稻壳儿佳誉设计_3"/>
          <p:cNvGrpSpPr/>
          <p:nvPr/>
        </p:nvGrpSpPr>
        <p:grpSpPr>
          <a:xfrm>
            <a:off x="4091829" y="2605026"/>
            <a:ext cx="688888" cy="1182055"/>
            <a:chOff x="5175642" y="1740636"/>
            <a:chExt cx="688888" cy="962868"/>
          </a:xfrm>
        </p:grpSpPr>
        <p:sp>
          <p:nvSpPr>
            <p:cNvPr id="19" name="矩形 18"/>
            <p:cNvSpPr/>
            <p:nvPr/>
          </p:nvSpPr>
          <p:spPr>
            <a:xfrm>
              <a:off x="5175642" y="1821559"/>
              <a:ext cx="688888" cy="751704"/>
            </a:xfrm>
            <a:prstGeom prst="rect">
              <a:avLst/>
            </a:prstGeom>
            <a:solidFill>
              <a:srgbClr val="0639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4000">
                <a:solidFill>
                  <a:schemeClr val="bg1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5188342" y="1740636"/>
              <a:ext cx="626070" cy="9628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6600" dirty="0" smtClean="0">
                  <a:solidFill>
                    <a:schemeClr val="bg1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  <a:cs typeface="FrankRuehl" panose="020E0503060101010101" pitchFamily="34" charset="-79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  <a:cs typeface="FrankRuehl" panose="020E0503060101010101" pitchFamily="34" charset="-79"/>
              </a:endParaRPr>
            </a:p>
          </p:txBody>
        </p:sp>
      </p:grpSp>
      <p:sp>
        <p:nvSpPr>
          <p:cNvPr id="31" name="稻壳儿佳誉设计_4"/>
          <p:cNvSpPr txBox="1"/>
          <p:nvPr/>
        </p:nvSpPr>
        <p:spPr>
          <a:xfrm>
            <a:off x="4877032" y="2823149"/>
            <a:ext cx="5718263" cy="611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3765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到访人员扫码登记端操作指南</a:t>
            </a:r>
            <a:endParaRPr lang="zh-CN" altLang="en-US" sz="32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4" name="稻壳儿佳誉设计_5"/>
          <p:cNvCxnSpPr/>
          <p:nvPr/>
        </p:nvCxnSpPr>
        <p:spPr>
          <a:xfrm>
            <a:off x="4104158" y="3905341"/>
            <a:ext cx="5766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稻壳儿佳誉设计_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232791"/>
            <a:ext cx="2035603" cy="3627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稻壳儿佳誉设计_1"/>
          <p:cNvSpPr/>
          <p:nvPr/>
        </p:nvSpPr>
        <p:spPr>
          <a:xfrm>
            <a:off x="335" y="-16865"/>
            <a:ext cx="12195093" cy="988128"/>
          </a:xfrm>
          <a:prstGeom prst="rect">
            <a:avLst/>
          </a:prstGeom>
          <a:gradFill>
            <a:gsLst>
              <a:gs pos="0">
                <a:srgbClr val="04142F"/>
              </a:gs>
              <a:gs pos="100000">
                <a:srgbClr val="06398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稻壳儿佳誉设计_2"/>
          <p:cNvSpPr/>
          <p:nvPr/>
        </p:nvSpPr>
        <p:spPr>
          <a:xfrm>
            <a:off x="3783435" y="190220"/>
            <a:ext cx="4628892" cy="531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55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到访人员使用微信扫</a:t>
            </a:r>
            <a:r>
              <a:rPr lang="zh-CN" altLang="en-US" sz="26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码登记</a:t>
            </a:r>
            <a:endParaRPr lang="zh-CN" altLang="en-US" sz="26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箭头: 右 80"/>
          <p:cNvSpPr/>
          <p:nvPr/>
        </p:nvSpPr>
        <p:spPr>
          <a:xfrm>
            <a:off x="3006393" y="3807437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40539"/>
          <a:stretch>
            <a:fillRect/>
          </a:stretch>
        </p:blipFill>
        <p:spPr>
          <a:xfrm>
            <a:off x="581792" y="2813342"/>
            <a:ext cx="2124319" cy="20553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稻壳儿佳誉设计_9"/>
          <p:cNvSpPr txBox="1"/>
          <p:nvPr/>
        </p:nvSpPr>
        <p:spPr>
          <a:xfrm>
            <a:off x="853591" y="1289659"/>
            <a:ext cx="5831294" cy="670329"/>
          </a:xfrm>
          <a:prstGeom prst="rect">
            <a:avLst/>
          </a:prstGeom>
          <a:noFill/>
        </p:spPr>
        <p:txBody>
          <a:bodyPr wrap="square" lIns="115205" tIns="57603" rIns="115205" bIns="57603" rtlCol="0">
            <a:spAutoFit/>
          </a:bodyPr>
          <a:lstStyle/>
          <a:p>
            <a:pPr algn="ctr" defTabSz="1218565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访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人员扫码后，如在登记范围内，填写相关信息和来访事由即可完成登记，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个月内再次登记的话，会自动填充之前的身份信息</a:t>
            </a:r>
            <a:endParaRPr lang="en-GB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5534" y="1935822"/>
            <a:ext cx="2130453" cy="46159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777" y="1895911"/>
            <a:ext cx="2141129" cy="46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箭头: 右 80"/>
          <p:cNvSpPr/>
          <p:nvPr/>
        </p:nvSpPr>
        <p:spPr>
          <a:xfrm>
            <a:off x="7017729" y="3775279"/>
            <a:ext cx="864066" cy="28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5813" y="4135772"/>
            <a:ext cx="122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扫码填写信息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9761" y="4128781"/>
            <a:ext cx="80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登记完成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5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98B"/>
      </a:accent1>
      <a:accent2>
        <a:srgbClr val="04142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自定义</PresentationFormat>
  <Paragraphs>51</Paragraphs>
  <Slides>10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Calibri</vt:lpstr>
      <vt:lpstr>思源黑体 CN Bold</vt:lpstr>
      <vt:lpstr>Calibri Light</vt:lpstr>
      <vt:lpstr>方正宋刻本秀楷简体</vt:lpstr>
      <vt:lpstr>FrankRuehl</vt:lpstr>
      <vt:lpstr>Impact</vt:lpstr>
      <vt:lpstr>微软雅黑</vt:lpstr>
      <vt:lpstr>Calibri</vt:lpstr>
      <vt:lpstr>方正粗圆简体</vt:lpstr>
      <vt:lpstr>黑体</vt:lpstr>
      <vt:lpstr>Arial Unicode MS</vt:lpstr>
      <vt:lpstr>等线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null</cp:lastModifiedBy>
  <cp:revision>107</cp:revision>
  <dcterms:created xsi:type="dcterms:W3CDTF">2015-05-05T08:02:00Z</dcterms:created>
  <dcterms:modified xsi:type="dcterms:W3CDTF">2020-06-01T06:03:37Z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2052-10.8.0.6308</vt:lpwstr>
  </property>
</Properties>
</file>